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FCC7-305D-4936-8FB6-F4FCE7B9B426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3463-CBDF-4E66-86A4-270AFA411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077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FCC7-305D-4936-8FB6-F4FCE7B9B426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3463-CBDF-4E66-86A4-270AFA411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141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FCC7-305D-4936-8FB6-F4FCE7B9B426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3463-CBDF-4E66-86A4-270AFA411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528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FCC7-305D-4936-8FB6-F4FCE7B9B426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3463-CBDF-4E66-86A4-270AFA411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184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FCC7-305D-4936-8FB6-F4FCE7B9B426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3463-CBDF-4E66-86A4-270AFA411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104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FCC7-305D-4936-8FB6-F4FCE7B9B426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3463-CBDF-4E66-86A4-270AFA411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267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FCC7-305D-4936-8FB6-F4FCE7B9B426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3463-CBDF-4E66-86A4-270AFA411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108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FCC7-305D-4936-8FB6-F4FCE7B9B426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3463-CBDF-4E66-86A4-270AFA411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80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FCC7-305D-4936-8FB6-F4FCE7B9B426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3463-CBDF-4E66-86A4-270AFA411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683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FCC7-305D-4936-8FB6-F4FCE7B9B426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3463-CBDF-4E66-86A4-270AFA411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550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FCC7-305D-4936-8FB6-F4FCE7B9B426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3463-CBDF-4E66-86A4-270AFA411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165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0FCC7-305D-4936-8FB6-F4FCE7B9B426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E3463-CBDF-4E66-86A4-270AFA411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096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740312"/>
              </p:ext>
            </p:extLst>
          </p:nvPr>
        </p:nvGraphicFramePr>
        <p:xfrm>
          <a:off x="3152775" y="2995877"/>
          <a:ext cx="5937250" cy="1403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39875">
                  <a:extLst>
                    <a:ext uri="{9D8B030D-6E8A-4147-A177-3AD203B41FA5}">
                      <a16:colId xmlns:a16="http://schemas.microsoft.com/office/drawing/2014/main" val="1503854679"/>
                    </a:ext>
                  </a:extLst>
                </a:gridCol>
                <a:gridCol w="1428115">
                  <a:extLst>
                    <a:ext uri="{9D8B030D-6E8A-4147-A177-3AD203B41FA5}">
                      <a16:colId xmlns:a16="http://schemas.microsoft.com/office/drawing/2014/main" val="3199848629"/>
                    </a:ext>
                  </a:extLst>
                </a:gridCol>
                <a:gridCol w="1484630">
                  <a:extLst>
                    <a:ext uri="{9D8B030D-6E8A-4147-A177-3AD203B41FA5}">
                      <a16:colId xmlns:a16="http://schemas.microsoft.com/office/drawing/2014/main" val="3558611905"/>
                    </a:ext>
                  </a:extLst>
                </a:gridCol>
                <a:gridCol w="1484630">
                  <a:extLst>
                    <a:ext uri="{9D8B030D-6E8A-4147-A177-3AD203B41FA5}">
                      <a16:colId xmlns:a16="http://schemas.microsoft.com/office/drawing/2014/main" val="14658682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33875" algn="l"/>
                        </a:tabLst>
                      </a:pPr>
                      <a:r>
                        <a:rPr lang="en-US" sz="1100">
                          <a:effectLst/>
                        </a:rPr>
                        <a:t>Reporting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33875" algn="l"/>
                        </a:tabLst>
                      </a:pPr>
                      <a:r>
                        <a:rPr lang="en-US" sz="1100">
                          <a:effectLst/>
                        </a:rPr>
                        <a:t>Period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33875" algn="l"/>
                        </a:tabLst>
                      </a:pPr>
                      <a:r>
                        <a:rPr lang="en-US" sz="1100">
                          <a:effectLst/>
                        </a:rPr>
                        <a:t># of Submitted Projects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33875" algn="l"/>
                        </a:tabLst>
                      </a:pPr>
                      <a:r>
                        <a:rPr lang="en-US" sz="1100">
                          <a:effectLst/>
                        </a:rPr>
                        <a:t># of Projects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33875" algn="l"/>
                        </a:tabLst>
                      </a:pPr>
                      <a:r>
                        <a:rPr lang="en-US" sz="1100">
                          <a:effectLst/>
                        </a:rPr>
                        <a:t>Funded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33875" algn="l"/>
                        </a:tabLst>
                      </a:pPr>
                      <a:r>
                        <a:rPr lang="en-US" sz="1100">
                          <a:effectLst/>
                        </a:rPr>
                        <a:t>%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33875" algn="l"/>
                        </a:tabLst>
                      </a:pPr>
                      <a:r>
                        <a:rPr lang="en-US" sz="1100">
                          <a:effectLst/>
                        </a:rPr>
                        <a:t>On Target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66449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33875" algn="l"/>
                        </a:tabLst>
                      </a:pPr>
                      <a:r>
                        <a:rPr lang="en-US" sz="1100">
                          <a:effectLst/>
                        </a:rPr>
                        <a:t>2023-2032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33875" algn="l"/>
                        </a:tabLst>
                      </a:pPr>
                      <a:r>
                        <a:rPr lang="en-US" sz="1100">
                          <a:effectLst/>
                        </a:rPr>
                        <a:t>Draft STIP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33875" algn="l"/>
                        </a:tabLst>
                      </a:pPr>
                      <a:r>
                        <a:rPr lang="en-US" sz="1100">
                          <a:effectLst/>
                        </a:rPr>
                        <a:t>*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33875" algn="l"/>
                        </a:tabLst>
                      </a:pPr>
                      <a:r>
                        <a:rPr lang="en-US" sz="1100">
                          <a:effectLst/>
                        </a:rPr>
                        <a:t>*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33875" algn="l"/>
                        </a:tabLst>
                      </a:pPr>
                      <a:r>
                        <a:rPr lang="en-US" sz="1100">
                          <a:effectLst/>
                        </a:rPr>
                        <a:t>*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714248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33875" algn="l"/>
                        </a:tabLst>
                      </a:pPr>
                      <a:r>
                        <a:rPr lang="en-US" sz="1100">
                          <a:effectLst/>
                        </a:rPr>
                        <a:t>2020-2029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33875" algn="l"/>
                        </a:tabLst>
                      </a:pPr>
                      <a:r>
                        <a:rPr lang="en-US" sz="1100">
                          <a:effectLst/>
                        </a:rPr>
                        <a:t>Current STIP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33875" algn="l"/>
                        </a:tabLst>
                      </a:pPr>
                      <a:r>
                        <a:rPr lang="en-US" sz="11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33875" algn="l"/>
                        </a:tabLst>
                      </a:pPr>
                      <a:r>
                        <a:rPr lang="en-US" sz="11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33875" algn="l"/>
                        </a:tabLst>
                      </a:pPr>
                      <a:r>
                        <a:rPr lang="en-US" sz="1100">
                          <a:effectLst/>
                        </a:rPr>
                        <a:t>42%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683975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33875" algn="l"/>
                        </a:tabLst>
                      </a:pPr>
                      <a:r>
                        <a:rPr lang="en-US" sz="1100">
                          <a:effectLst/>
                        </a:rPr>
                        <a:t>2018-2027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33875" algn="l"/>
                        </a:tabLst>
                      </a:pPr>
                      <a:r>
                        <a:rPr lang="en-US" sz="1100">
                          <a:effectLst/>
                        </a:rPr>
                        <a:t>Previous STIP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33875" algn="l"/>
                        </a:tabLst>
                      </a:pPr>
                      <a:r>
                        <a:rPr lang="en-US" sz="1100">
                          <a:effectLst/>
                        </a:rPr>
                        <a:t>15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33875" algn="l"/>
                        </a:tabLst>
                      </a:pPr>
                      <a:r>
                        <a:rPr lang="en-US" sz="11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33875" algn="l"/>
                        </a:tabLst>
                      </a:pPr>
                      <a:r>
                        <a:rPr lang="en-US" sz="1100" dirty="0">
                          <a:effectLst/>
                        </a:rPr>
                        <a:t>33%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0503116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152775" y="2120884"/>
            <a:ext cx="593725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333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333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333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333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333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333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333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333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333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33875" algn="l"/>
              </a:tabLst>
            </a:pPr>
            <a:r>
              <a:rPr kumimoji="0" lang="en-US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Chart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The City is averaging a “Close to Target” of 30% performance on number of submitted projects and projects funded in a specified 10-Year STIP.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33875" algn="l"/>
              </a:tabLst>
            </a:pPr>
            <a:r>
              <a:rPr kumimoji="0" lang="en-US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Number of Submitted Projects and Projects Funded in a Specified 10-year STIP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33875" algn="l"/>
              </a:tabLst>
            </a:pPr>
            <a:r>
              <a:rPr kumimoji="0" lang="en-US" altLang="en-US" sz="11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*Under Review – Draft STIP released February 2022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5571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Octavius Murphy</dc:creator>
  <cp:lastModifiedBy>Octavius Murphy</cp:lastModifiedBy>
  <cp:revision>1</cp:revision>
  <dcterms:created xsi:type="dcterms:W3CDTF">2020-02-03T15:19:57Z</dcterms:created>
  <dcterms:modified xsi:type="dcterms:W3CDTF">2020-02-03T15:20:18Z</dcterms:modified>
</cp:coreProperties>
</file>